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5"/>
  </p:notesMasterIdLst>
  <p:sldIdLst>
    <p:sldId id="257" r:id="rId2"/>
    <p:sldId id="311" r:id="rId3"/>
    <p:sldId id="258" r:id="rId4"/>
    <p:sldId id="259" r:id="rId5"/>
    <p:sldId id="262" r:id="rId6"/>
    <p:sldId id="313" r:id="rId7"/>
    <p:sldId id="314" r:id="rId8"/>
    <p:sldId id="315" r:id="rId9"/>
    <p:sldId id="459" r:id="rId10"/>
    <p:sldId id="385" r:id="rId11"/>
    <p:sldId id="317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329" r:id="rId24"/>
    <p:sldId id="331" r:id="rId25"/>
    <p:sldId id="405" r:id="rId26"/>
    <p:sldId id="406" r:id="rId27"/>
    <p:sldId id="407" r:id="rId28"/>
    <p:sldId id="408" r:id="rId29"/>
    <p:sldId id="411" r:id="rId30"/>
    <p:sldId id="410" r:id="rId31"/>
    <p:sldId id="412" r:id="rId32"/>
    <p:sldId id="413" r:id="rId33"/>
    <p:sldId id="414" r:id="rId34"/>
    <p:sldId id="415" r:id="rId35"/>
    <p:sldId id="417" r:id="rId36"/>
    <p:sldId id="416" r:id="rId37"/>
    <p:sldId id="418" r:id="rId38"/>
    <p:sldId id="419" r:id="rId39"/>
    <p:sldId id="420" r:id="rId40"/>
    <p:sldId id="421" r:id="rId41"/>
    <p:sldId id="336" r:id="rId42"/>
    <p:sldId id="337" r:id="rId43"/>
    <p:sldId id="338" r:id="rId44"/>
    <p:sldId id="308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346" r:id="rId60"/>
    <p:sldId id="347" r:id="rId61"/>
    <p:sldId id="348" r:id="rId62"/>
    <p:sldId id="384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4" r:id="rId71"/>
    <p:sldId id="445" r:id="rId72"/>
    <p:sldId id="446" r:id="rId73"/>
    <p:sldId id="447" r:id="rId74"/>
    <p:sldId id="449" r:id="rId75"/>
    <p:sldId id="448" r:id="rId76"/>
    <p:sldId id="453" r:id="rId77"/>
    <p:sldId id="454" r:id="rId78"/>
    <p:sldId id="455" r:id="rId79"/>
    <p:sldId id="456" r:id="rId80"/>
    <p:sldId id="457" r:id="rId81"/>
    <p:sldId id="461" r:id="rId82"/>
    <p:sldId id="462" r:id="rId83"/>
    <p:sldId id="463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393" r:id="rId92"/>
    <p:sldId id="458" r:id="rId93"/>
    <p:sldId id="450" r:id="rId94"/>
    <p:sldId id="451" r:id="rId95"/>
    <p:sldId id="452" r:id="rId96"/>
    <p:sldId id="464" r:id="rId97"/>
    <p:sldId id="460" r:id="rId98"/>
    <p:sldId id="465" r:id="rId99"/>
    <p:sldId id="380" r:id="rId100"/>
    <p:sldId id="466" r:id="rId101"/>
    <p:sldId id="383" r:id="rId102"/>
    <p:sldId id="309" r:id="rId103"/>
    <p:sldId id="271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ivaylokenov" TargetMode="External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4" Type="http://schemas.openxmlformats.org/officeDocument/2006/relationships/hyperlink" Target="https://opencollective.com/mytestedaspnet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Microservice-Based-Applications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ivaylokenov/Microservice-Based-Application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youtube.com/MyTestedASPNETT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u-multithreading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u-ddd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sp.net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0tjziAQfNQ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get-started" TargetMode="External"/><Relationship Id="rId2" Type="http://schemas.openxmlformats.org/officeDocument/2006/relationships/hyperlink" Target="https://github.com/moby/mob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play-with-docker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Microservice-Based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bg-BG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CA122-3730-4B78-BAC8-8C7588E3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28" y="4996891"/>
            <a:ext cx="1445617" cy="10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9D3CD13-C4E4-4D26-8438-76F62B3AB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02" y="4996891"/>
            <a:ext cx="1977118" cy="1537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5288F5-EA0A-4428-ACE3-86E4EBB61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17" y="4996891"/>
            <a:ext cx="1977118" cy="1537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distributed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independent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independent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independent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independent versioning</a:t>
            </a:r>
          </a:p>
          <a:p>
            <a:pPr>
              <a:lnSpc>
                <a:spcPct val="100000"/>
              </a:lnSpc>
            </a:pPr>
            <a:r>
              <a:rPr lang="en-US" dirty="0"/>
              <a:t>These are the best characteristics of a microservice-based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However, there are many drawbacks, especially if we are not careful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985E2-25A2-4846-9A2B-7F05C96841BC}"/>
              </a:ext>
            </a:extLst>
          </p:cNvPr>
          <p:cNvSpPr>
            <a:spLocks noGrp="1"/>
          </p:cNvSpPr>
          <p:nvPr/>
        </p:nvSpPr>
        <p:spPr>
          <a:xfrm>
            <a:off x="1280208" y="5128551"/>
            <a:ext cx="6761614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GB" sz="1600" b="0" i="1" dirty="0"/>
              <a:t>Microservices offer great benefits but also raise huge new </a:t>
            </a:r>
            <a:br>
              <a:rPr lang="en-GB" sz="1600" b="0" i="1" dirty="0"/>
            </a:br>
            <a:r>
              <a:rPr lang="en-GB" sz="1600" b="0" i="1" dirty="0"/>
              <a:t>challenges. Microservice architecture patterns are </a:t>
            </a:r>
            <a:br>
              <a:rPr lang="en-GB" sz="1600" b="0" i="1" dirty="0"/>
            </a:br>
            <a:r>
              <a:rPr lang="en-GB" sz="1600" b="0" i="1" dirty="0"/>
              <a:t>fundamental pillars when creating a microservice-based </a:t>
            </a:r>
            <a:br>
              <a:rPr lang="en-GB" sz="1600" b="0" i="1" dirty="0"/>
            </a:br>
            <a:r>
              <a:rPr lang="en-GB" sz="1600" b="0" i="1" dirty="0"/>
              <a:t>application. 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855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1963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About Code It Up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Why Microservices?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Data in Microservices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Bounded Context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Logical VS Physical Architecture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Distributed Data Challenges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800" dirty="0"/>
              <a:t>Identifying Boundaries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API Gateway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Communication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Containers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Orchestration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Other Considerations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Avoiding Disasters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6689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Events with set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2 – C# Multithreading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30-31 – DDD &amp; Clean Architecture With ASP.NET Core Workshop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C# On Rocket Fuel – Writing High Performance .NET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ORM Wars – Entity Framework VS Dapper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Plus many more!</a:t>
            </a:r>
          </a:p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err="1"/>
              <a:t>SoftUni</a:t>
            </a:r>
            <a:r>
              <a:rPr lang="en-US" dirty="0"/>
              <a:t> course for microservices is also in the works!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3382957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dirty="0">
                <a:hlinkClick r:id="rId2"/>
              </a:rPr>
              <a:t>http://paypal.me/ivaylokenov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https://www.patreon.com/ivaylokenov</a:t>
            </a:r>
            <a:r>
              <a:rPr lang="en-US" sz="18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dirty="0">
                <a:hlinkClick r:id="rId4"/>
              </a:rPr>
              <a:t>https://opencollective.com/mytestedaspnet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dirty="0">
                <a:hlinkClick r:id="rId5"/>
              </a:rPr>
              <a:t>http://buymeacoff.ee/ivaylokenov</a:t>
            </a:r>
            <a:r>
              <a:rPr lang="en-US" sz="18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dirty="0">
                <a:hlinkClick r:id="rId6"/>
              </a:rPr>
              <a:t>http://bit.ly/ik-sponsors</a:t>
            </a:r>
            <a:r>
              <a:rPr 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presentation available here: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2"/>
              </a:rPr>
              <a:t>https://github.com/ivaylokenov/Microservice-Based-Applications</a:t>
            </a:r>
            <a:r>
              <a:rPr lang="en-US" sz="2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0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lot of companies realize cost efficiency</a:t>
            </a:r>
          </a:p>
          <a:p>
            <a:pPr>
              <a:lnSpc>
                <a:spcPct val="100000"/>
              </a:lnSpc>
            </a:pPr>
            <a:r>
              <a:rPr lang="en-US" dirty="0"/>
              <a:t>Introducing containers (not only to microservices) solves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Production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Improves DevOps</a:t>
            </a:r>
          </a:p>
          <a:p>
            <a:pPr>
              <a:lnSpc>
                <a:spcPct val="100000"/>
              </a:lnSpc>
            </a:pPr>
            <a:r>
              <a:rPr lang="en-US" dirty="0"/>
              <a:t>Whatever the choice of stacks and technologies!</a:t>
            </a:r>
          </a:p>
          <a:p>
            <a:pPr>
              <a:lnSpc>
                <a:spcPct val="100000"/>
              </a:lnSpc>
            </a:pPr>
            <a:r>
              <a:rPr lang="en-US" dirty="0"/>
              <a:t>Docker is becoming the standard for containers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future Docker may be part of every data center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the current state of virtual machines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286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r>
              <a:rPr lang="bg-BG" dirty="0"/>
              <a:t> </a:t>
            </a:r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400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Externally, a monolith is an application which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deployed as 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web application, solving all business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use a container to simplify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Internally, a monolith application is separated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layers – web layer, domain layer, service layer, etc.</a:t>
            </a:r>
          </a:p>
          <a:p>
            <a:pPr>
              <a:lnSpc>
                <a:spcPct val="100000"/>
              </a:lnSpc>
            </a:pPr>
            <a:r>
              <a:rPr lang="en-US" dirty="0"/>
              <a:t>You scale these by replicating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adding a load balancer in front of them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65331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development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Simple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is easy – single VM or container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Scaling is also easy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Huge applications have huge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Slow startup time when the application grows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update redeploys everything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deployment is difficult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Bug in any module – brings down the whole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Expensive to update dependencies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monoliths</a:t>
            </a:r>
          </a:p>
        </p:txBody>
      </p:sp>
    </p:spTree>
    <p:extLst>
      <p:ext uri="{BB962C8B-B14F-4D97-AF65-F5344CB8AC3E}">
        <p14:creationId xmlns:p14="http://schemas.microsoft.com/office/powerpoint/2010/main" val="73478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Microservice-based application: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many applications with different domains, working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for the back-end, but it is also used for the front-end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runs its own process and communicate to 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is done through HTTP(S), Web Sockets or Advanced Messaging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a context boundary and it is developed autonomously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microservice has its own isolated data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is not important. Internal cohesion and independence are!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8088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Benefits: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complexity is decomposed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teams work on different 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Deployment may be independent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can be scaled independently </a:t>
            </a:r>
          </a:p>
          <a:p>
            <a:pPr>
              <a:lnSpc>
                <a:spcPct val="100000"/>
              </a:lnSpc>
            </a:pPr>
            <a:r>
              <a:rPr lang="en-US" dirty="0"/>
              <a:t>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because of the distribution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 needs eventual consistency and developers must be more careful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Developers need to handle partial failures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and deployment are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Changes that span multiple services are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starts to be a “thing”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42397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build successful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Monitoring and health checks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Scalable infrastructure – cloud and orchestrators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design at multiple levels – communication, authentication, authorization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Rapid application delivery – usually with different teams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DevOps and CI/CD practices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are challenging and should require careful thinking!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use them as a golden hammer or because of a hype!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move to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9783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5335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Important rules of microservices: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own their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conceptual model may differ and that’s OK</a:t>
            </a:r>
          </a:p>
          <a:p>
            <a:pPr>
              <a:lnSpc>
                <a:spcPct val="100000"/>
              </a:lnSpc>
            </a:pPr>
            <a:r>
              <a:rPr lang="en-US" dirty="0"/>
              <a:t>Each microservice has its own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In traditional applications we have: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or multiple databases (or equal)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looks simpler initially, but the application ends up with huge</a:t>
            </a:r>
            <a:br>
              <a:rPr lang="en-US" dirty="0"/>
            </a:br>
            <a:r>
              <a:rPr lang="en-US" dirty="0"/>
              <a:t>tables which serve different subsystems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ACID transactions are a huge advantage of the monoliths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Atomicity, Consistency, Isolation, Durability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3836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https://sli.do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#micro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402631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The YouTube Live Chat Is Not Monitored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4026568" y="5119672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Presentation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4"/>
              </a:rPr>
              <a:t>https://github.com/ivaylokenov/Microservice-Based-Applications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6046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F678-6C43-4FBC-A1B9-E297EB87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7" y="2097088"/>
            <a:ext cx="7334250" cy="41677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2704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in microservices is very different</a:t>
            </a:r>
          </a:p>
          <a:p>
            <a:pPr>
              <a:lnSpc>
                <a:spcPct val="100000"/>
              </a:lnSpc>
            </a:pPr>
            <a:r>
              <a:rPr lang="en-US" dirty="0"/>
              <a:t>Much more complicated</a:t>
            </a:r>
          </a:p>
          <a:p>
            <a:pPr>
              <a:lnSpc>
                <a:spcPct val="100000"/>
              </a:lnSpc>
            </a:pPr>
            <a:r>
              <a:rPr lang="en-US" dirty="0"/>
              <a:t>Data owned by a microservice should be private to that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The only way other microservices can access it are through its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- REST, </a:t>
            </a:r>
            <a:r>
              <a:rPr lang="en-US" dirty="0" err="1"/>
              <a:t>gRPC</a:t>
            </a:r>
            <a:r>
              <a:rPr lang="en-US" dirty="0"/>
              <a:t>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Messaging – AMQP</a:t>
            </a:r>
          </a:p>
          <a:p>
            <a:pPr>
              <a:lnSpc>
                <a:spcPct val="100000"/>
              </a:lnSpc>
            </a:pPr>
            <a:r>
              <a:rPr lang="en-US" dirty="0"/>
              <a:t>Encapsulating data allows you to have loosely coupled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can evolve independently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data schema migrations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91028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distributed data structures, you cannot do a single ACID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use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business process spans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much harder than a normal SQL JOIN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are no constraints </a:t>
            </a:r>
          </a:p>
          <a:p>
            <a:pPr>
              <a:lnSpc>
                <a:spcPct val="100000"/>
              </a:lnSpc>
            </a:pPr>
            <a:r>
              <a:rPr lang="en-US" dirty="0"/>
              <a:t>Most relational database features cannot be fully utilized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does not mean you must use NoSQL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means data management is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microservices can use different databases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73093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3075237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11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916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319981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Central pattern in DDD and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Its focus is dealing with large models by dividing them into </a:t>
            </a:r>
            <a:br>
              <a:rPr lang="en-US" dirty="0"/>
            </a:br>
            <a:r>
              <a:rPr lang="en-US" dirty="0"/>
              <a:t>logical groups – Bounded Contexts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groups should be very explicit about their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Each Bounded Context has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Unrelated concepts – such as support ticket in a customer support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Related concepts – products and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context may have completely different models of common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may share the same data identity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259264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  <p:pic>
        <p:nvPicPr>
          <p:cNvPr id="8" name="Picture 7" descr="A picture containing black, display, monitor, sitting&#10;&#10;Description automatically generated">
            <a:extLst>
              <a:ext uri="{FF2B5EF4-FFF2-40B4-BE49-F238E27FC236}">
                <a16:creationId xmlns:a16="http://schemas.microsoft.com/office/drawing/2014/main" id="{A9C93E23-3857-41A6-BCA5-96714DE2B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00" y="1913135"/>
            <a:ext cx="7283000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1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microservice is like a Bounded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A separate process for each Bounded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protocols for communication – HTTP, Web Sockets, or AMQP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a microservice for each Bounded Context in your business domain</a:t>
            </a:r>
            <a:br>
              <a:rPr lang="en-US" dirty="0"/>
            </a:br>
            <a:r>
              <a:rPr lang="en-US" dirty="0"/>
              <a:t>is a good start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be constrained by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a Bounded Context have multiple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Just don’t create </a:t>
            </a:r>
            <a:r>
              <a:rPr lang="en-US" dirty="0" err="1"/>
              <a:t>nanoservices</a:t>
            </a:r>
            <a:r>
              <a:rPr lang="en-US" dirty="0"/>
              <a:t>!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405167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556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https://MyTestedASP.NET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https://youtube.com/MyTestedASPNETTV</a:t>
            </a:r>
            <a:r>
              <a:rPr lang="bg-BG" sz="1600" dirty="0"/>
              <a:t> 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is a distinction between the logical and the physical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logical boundaries of the application do not need to map one-to-one</a:t>
            </a:r>
            <a:br>
              <a:rPr lang="en-US" dirty="0"/>
            </a:br>
            <a:r>
              <a:rPr lang="en-US" dirty="0"/>
              <a:t>to the physical deployment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identity your Bounded Contexts, it does not mean that it is best to implement</a:t>
            </a:r>
            <a:br>
              <a:rPr lang="en-US" dirty="0"/>
            </a:br>
            <a:r>
              <a:rPr lang="en-US" dirty="0"/>
              <a:t>each one as a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Bounded Contexts may need multiple physical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long as your Bounded Context is independently versioned, deployed, and scaled</a:t>
            </a:r>
          </a:p>
          <a:p>
            <a:pPr>
              <a:lnSpc>
                <a:spcPct val="100000"/>
              </a:lnSpc>
            </a:pPr>
            <a:r>
              <a:rPr lang="en-US" dirty="0"/>
              <a:t>Most commonly you will have one microservice per Bounded Context but</a:t>
            </a:r>
            <a:br>
              <a:rPr lang="en-US" dirty="0"/>
            </a:br>
            <a:r>
              <a:rPr lang="en-US" dirty="0"/>
              <a:t>that should not be a strict rule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8494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catalog microservice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may decide to split the internal servers, so that you can scale them better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VS Physical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F7ECE-3DE3-4469-BF34-97F06DA7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75" y="2303720"/>
            <a:ext cx="5240777" cy="3238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8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DISTRIBUTED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681521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be autonomous, yet part of the whole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First try to identity “islands” of data and different business contexts  </a:t>
            </a:r>
          </a:p>
          <a:p>
            <a:pPr>
              <a:lnSpc>
                <a:spcPct val="100000"/>
              </a:lnSpc>
            </a:pPr>
            <a:r>
              <a:rPr lang="en-US" dirty="0"/>
              <a:t>Then try to define the entities in each business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Some entities may be the same with different names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– a user can be user, buyer, and customer at the same time</a:t>
            </a:r>
          </a:p>
          <a:p>
            <a:pPr>
              <a:lnSpc>
                <a:spcPct val="100000"/>
              </a:lnSpc>
            </a:pPr>
            <a:r>
              <a:rPr lang="en-US" dirty="0"/>
              <a:t>The main goal is to minimize the coupling between the contexts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TO DEFINE BOUNDARIES</a:t>
            </a:r>
          </a:p>
        </p:txBody>
      </p:sp>
    </p:spTree>
    <p:extLst>
      <p:ext uri="{BB962C8B-B14F-4D97-AF65-F5344CB8AC3E}">
        <p14:creationId xmlns:p14="http://schemas.microsoft.com/office/powerpoint/2010/main" val="323231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Often, you will need to retrieve data from multiple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avoiding too much “chitty-chat” between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User information from the Identity, Catalog and Shopping Cart services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Complex report involving many tables across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You do not have a simple solution and it depends on the query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CQRS with query/read tables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“Cold Data” in central databases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599008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API Gateway – separate microservice for aggregation purposes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careful with this one, it may lead to a chokepoint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create multiple fine-grained gateways for different “verticals” of the business</a:t>
            </a:r>
          </a:p>
          <a:p>
            <a:pPr>
              <a:lnSpc>
                <a:spcPct val="100000"/>
              </a:lnSpc>
            </a:pPr>
            <a:r>
              <a:rPr lang="en-US" dirty="0"/>
              <a:t>CQRS with query/read tables – generate in advance the data in a read-only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Improves performance, but needs additional work and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should use event-driven communication to update the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“Cold Data” in central databases – extract separate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complex reports with no real-time data	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Event-driven communication or database import/export tools</a:t>
            </a:r>
          </a:p>
          <a:p>
            <a:pPr>
              <a:lnSpc>
                <a:spcPct val="100000"/>
              </a:lnSpc>
            </a:pPr>
            <a:r>
              <a:rPr lang="en-US" dirty="0"/>
              <a:t>NOTE: If you constantly need data from multiple services</a:t>
            </a:r>
            <a:br>
              <a:rPr lang="en-US" dirty="0"/>
            </a:br>
            <a:r>
              <a:rPr lang="en-US" dirty="0"/>
              <a:t>that may be a bad design and consider </a:t>
            </a:r>
            <a:br>
              <a:rPr lang="en-US" dirty="0"/>
            </a:br>
            <a:r>
              <a:rPr lang="en-US" dirty="0"/>
              <a:t>merging microservices into a single entity (remember </a:t>
            </a:r>
            <a:r>
              <a:rPr lang="en-US" dirty="0" err="1"/>
              <a:t>nanoservices</a:t>
            </a:r>
            <a:r>
              <a:rPr lang="en-US" dirty="0"/>
              <a:t>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Query than span multiple services</a:t>
            </a:r>
          </a:p>
        </p:txBody>
      </p:sp>
    </p:spTree>
    <p:extLst>
      <p:ext uri="{BB962C8B-B14F-4D97-AF65-F5344CB8AC3E}">
        <p14:creationId xmlns:p14="http://schemas.microsoft.com/office/powerpoint/2010/main" val="1051521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is to implement end-to-end business processes </a:t>
            </a:r>
            <a:br>
              <a:rPr lang="en-US" dirty="0"/>
            </a:br>
            <a:r>
              <a:rPr lang="en-US" dirty="0"/>
              <a:t>while keeping consistency across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An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Catalog microservice – maintains information about products (including price)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Shopping Cart microservice – maintains current chosen products and price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a product price is updated – you need to update the cart too (and show a message)</a:t>
            </a:r>
          </a:p>
          <a:p>
            <a:pPr>
              <a:lnSpc>
                <a:spcPct val="100000"/>
              </a:lnSpc>
            </a:pPr>
            <a:r>
              <a:rPr lang="en-US" dirty="0"/>
              <a:t>In monolithic application this should be fairly easy</a:t>
            </a:r>
          </a:p>
          <a:p>
            <a:pPr>
              <a:lnSpc>
                <a:spcPct val="100000"/>
              </a:lnSpc>
            </a:pPr>
            <a:r>
              <a:rPr lang="en-US" dirty="0"/>
              <a:t>But with microservices – no service should include tables/storage from another 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it should never call direct queries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event-based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Publish-Subscribe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990401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Consistency between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2F48B-7086-4F23-BF4F-19B7F459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28" y="1830706"/>
            <a:ext cx="7889767" cy="44087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215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challenge about communication is not so much about the protocols</a:t>
            </a:r>
          </a:p>
          <a:p>
            <a:pPr>
              <a:lnSpc>
                <a:spcPct val="100000"/>
              </a:lnSpc>
            </a:pPr>
            <a:r>
              <a:rPr lang="en-US" dirty="0"/>
              <a:t>But more about the style and couplings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when failure occurs - the more coupled the system, </a:t>
            </a:r>
            <a:br>
              <a:rPr lang="en-US" dirty="0"/>
            </a:br>
            <a:r>
              <a:rPr lang="en-US" dirty="0"/>
              <a:t>the bigger issues you will have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failures will happen, so you need to design the system</a:t>
            </a:r>
            <a:br>
              <a:rPr lang="en-US" dirty="0"/>
            </a:br>
            <a:r>
              <a:rPr lang="en-US" dirty="0"/>
              <a:t>considering the common risks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649821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 example – popular approach is HTTP, because it is simple</a:t>
            </a:r>
          </a:p>
          <a:p>
            <a:pPr>
              <a:lnSpc>
                <a:spcPct val="100000"/>
              </a:lnSpc>
            </a:pPr>
            <a:r>
              <a:rPr lang="en-US" dirty="0"/>
              <a:t>HTTP is perfectly acceptable, but it depends on how you use it</a:t>
            </a:r>
          </a:p>
          <a:p>
            <a:pPr>
              <a:lnSpc>
                <a:spcPct val="100000"/>
              </a:lnSpc>
            </a:pPr>
            <a:r>
              <a:rPr lang="en-US" dirty="0"/>
              <a:t>Acceptable HTTP requests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Client-API Gateway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Gateway-Microservice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Unacceptable HTTP requests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Microservice-Microservice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40595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1963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About Code It Up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Why Microservices?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Microservices Architecture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Data in Microservices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Bounded Context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Logical VS Physical Architecture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Distributed Data Challenges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800" dirty="0"/>
              <a:t>Identifying Boundaries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API Gateway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Communication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Containers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Orchestration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Other Considerations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Avoiding Disasters</a:t>
            </a:r>
            <a:endParaRPr lang="en-US" sz="2800" dirty="0"/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630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Consider the following scenario: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client call the Orders microservice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Then the Orders microservice calls additional microservices for more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Sounds reasonable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these are the pitfalls: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Blocking and low performance – scalability is impacted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coupling on a business level – this should not occur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Failure will be difficult to manage – and failures occur</a:t>
            </a:r>
          </a:p>
          <a:p>
            <a:pPr>
              <a:lnSpc>
                <a:spcPct val="100000"/>
              </a:lnSpc>
            </a:pPr>
            <a:r>
              <a:rPr lang="en-US" dirty="0"/>
              <a:t>This way – we achieve a monolithic application across many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 is event-driven asynchronous communication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Communication between services</a:t>
            </a:r>
          </a:p>
        </p:txBody>
      </p:sp>
    </p:spTree>
    <p:extLst>
      <p:ext uri="{BB962C8B-B14F-4D97-AF65-F5344CB8AC3E}">
        <p14:creationId xmlns:p14="http://schemas.microsoft.com/office/powerpoint/2010/main" val="2291866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280484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121 people in total! Rewards are coming!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Georgi</a:t>
            </a:r>
            <a:r>
              <a:rPr lang="en-US" dirty="0"/>
              <a:t> - €45.00! Thank you, you crazy human!</a:t>
            </a:r>
          </a:p>
          <a:p>
            <a:pPr>
              <a:lnSpc>
                <a:spcPct val="100000"/>
              </a:lnSpc>
            </a:pPr>
            <a:r>
              <a:rPr lang="en-US" dirty="0"/>
              <a:t>Personal thanks to: </a:t>
            </a:r>
            <a:r>
              <a:rPr lang="en-US" b="1" dirty="0" err="1"/>
              <a:t>Silovio</a:t>
            </a:r>
            <a:r>
              <a:rPr lang="en-US" b="1" dirty="0"/>
              <a:t>, </a:t>
            </a:r>
            <a:r>
              <a:rPr lang="en-GB" b="1" dirty="0" err="1"/>
              <a:t>Nazif</a:t>
            </a:r>
            <a:r>
              <a:rPr lang="en-GB" b="1" dirty="0"/>
              <a:t>,</a:t>
            </a:r>
            <a:r>
              <a:rPr lang="en-US" b="1" dirty="0"/>
              <a:t> </a:t>
            </a:r>
            <a:r>
              <a:rPr lang="bg-BG" b="1" dirty="0"/>
              <a:t>Венелин</a:t>
            </a:r>
            <a:r>
              <a:rPr lang="en-US" b="1" dirty="0"/>
              <a:t>, Georgi, Nikolay, Sinan, Nikolay, </a:t>
            </a:r>
            <a:r>
              <a:rPr lang="en-US" b="1" dirty="0" err="1"/>
              <a:t>Mihail</a:t>
            </a:r>
            <a:r>
              <a:rPr lang="en-US" b="1" dirty="0"/>
              <a:t>, </a:t>
            </a:r>
            <a:r>
              <a:rPr lang="en-US" b="1" dirty="0" err="1"/>
              <a:t>Hristian</a:t>
            </a:r>
            <a:r>
              <a:rPr lang="bg-BG" b="1" dirty="0"/>
              <a:t>, </a:t>
            </a:r>
            <a:r>
              <a:rPr lang="en-US" b="1" dirty="0"/>
              <a:t>Stefan, </a:t>
            </a:r>
            <a:r>
              <a:rPr lang="en-US" b="1" dirty="0" err="1"/>
              <a:t>Mihail</a:t>
            </a:r>
            <a:r>
              <a:rPr lang="en-US" b="1" dirty="0"/>
              <a:t>, Viktor, Ivaylo, Atanas, Ivo, </a:t>
            </a:r>
            <a:r>
              <a:rPr lang="en-US" b="1" dirty="0" err="1"/>
              <a:t>Iliya</a:t>
            </a:r>
            <a:r>
              <a:rPr lang="en-US" b="1" dirty="0"/>
              <a:t>, </a:t>
            </a:r>
            <a:r>
              <a:rPr lang="en-US" b="1" dirty="0" err="1"/>
              <a:t>Kalina</a:t>
            </a:r>
            <a:r>
              <a:rPr lang="en-US" b="1" dirty="0"/>
              <a:t>, Maria, </a:t>
            </a:r>
            <a:r>
              <a:rPr lang="en-US" b="1" dirty="0" err="1"/>
              <a:t>Desislava</a:t>
            </a:r>
            <a:r>
              <a:rPr lang="en-US" b="1" dirty="0"/>
              <a:t>, Valentin, </a:t>
            </a:r>
            <a:r>
              <a:rPr lang="en-US" b="1" dirty="0" err="1"/>
              <a:t>Jivko</a:t>
            </a:r>
            <a:r>
              <a:rPr lang="en-US" b="1" dirty="0"/>
              <a:t>, Orlin, Nina, </a:t>
            </a:r>
            <a:r>
              <a:rPr lang="en-US" b="1" dirty="0" err="1"/>
              <a:t>Velislav</a:t>
            </a:r>
            <a:r>
              <a:rPr lang="en-US" b="1" dirty="0"/>
              <a:t>, </a:t>
            </a:r>
            <a:r>
              <a:rPr lang="en-US" b="1" dirty="0" err="1"/>
              <a:t>Stoyan</a:t>
            </a:r>
            <a:r>
              <a:rPr lang="en-US" b="1" dirty="0"/>
              <a:t>, Stefan, </a:t>
            </a:r>
            <a:r>
              <a:rPr lang="en-US" b="1" dirty="0" err="1"/>
              <a:t>Yordan</a:t>
            </a:r>
            <a:r>
              <a:rPr lang="en-US" b="1" dirty="0"/>
              <a:t>, Vladimir, </a:t>
            </a:r>
            <a:r>
              <a:rPr lang="en-US" b="1" dirty="0" err="1"/>
              <a:t>Zhivko</a:t>
            </a:r>
            <a:r>
              <a:rPr lang="en-US" b="1" dirty="0"/>
              <a:t>, </a:t>
            </a:r>
            <a:br>
              <a:rPr lang="en-US" b="1" dirty="0"/>
            </a:br>
            <a:r>
              <a:rPr lang="en-US" b="1" dirty="0"/>
              <a:t>Simeon, Svetoslav, Adrian, Dobromir, Konstantin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Thanks also to: </a:t>
            </a:r>
            <a:r>
              <a:rPr lang="en-US" sz="1800" dirty="0" err="1"/>
              <a:t>Silviya</a:t>
            </a:r>
            <a:r>
              <a:rPr lang="en-US" sz="1800" dirty="0"/>
              <a:t>, Kristian, Emil, </a:t>
            </a:r>
            <a:r>
              <a:rPr lang="en-US" sz="1800" dirty="0" err="1"/>
              <a:t>Dimitar</a:t>
            </a:r>
            <a:r>
              <a:rPr lang="en-US" sz="1800" dirty="0"/>
              <a:t>, </a:t>
            </a:r>
            <a:r>
              <a:rPr lang="bg-BG" sz="1800" dirty="0"/>
              <a:t>Борислав, </a:t>
            </a:r>
            <a:r>
              <a:rPr lang="en-US" sz="1800" dirty="0" err="1"/>
              <a:t>Ivelin</a:t>
            </a:r>
            <a:r>
              <a:rPr lang="en-US" sz="1800" dirty="0"/>
              <a:t>, </a:t>
            </a:r>
            <a:r>
              <a:rPr lang="en-US" sz="1800" dirty="0" err="1"/>
              <a:t>Stoycho</a:t>
            </a:r>
            <a:r>
              <a:rPr lang="en-US" sz="1800" dirty="0"/>
              <a:t>, </a:t>
            </a:r>
            <a:r>
              <a:rPr lang="en-US" sz="1800" dirty="0" err="1"/>
              <a:t>Dimo</a:t>
            </a:r>
            <a:r>
              <a:rPr lang="en-US" sz="1800" dirty="0"/>
              <a:t>, George, </a:t>
            </a:r>
            <a:r>
              <a:rPr lang="en-US" sz="1800" dirty="0" err="1"/>
              <a:t>Plamen</a:t>
            </a:r>
            <a:r>
              <a:rPr lang="en-US" sz="1800" dirty="0"/>
              <a:t>, </a:t>
            </a:r>
            <a:r>
              <a:rPr lang="en-US" sz="1800" dirty="0" err="1"/>
              <a:t>Ilina</a:t>
            </a:r>
            <a:r>
              <a:rPr lang="en-US" sz="1800" dirty="0"/>
              <a:t>, </a:t>
            </a:r>
            <a:r>
              <a:rPr lang="en-US" sz="1800" dirty="0" err="1"/>
              <a:t>Hristo</a:t>
            </a:r>
            <a:r>
              <a:rPr lang="en-US" sz="1800" dirty="0"/>
              <a:t>, </a:t>
            </a:r>
            <a:br>
              <a:rPr lang="bg-BG" sz="1800" dirty="0"/>
            </a:br>
            <a:r>
              <a:rPr lang="en-US" sz="1800" dirty="0"/>
              <a:t>Kristian, Genoveva, Gergana, Georgi, </a:t>
            </a:r>
            <a:r>
              <a:rPr lang="en-US" sz="1800" dirty="0" err="1"/>
              <a:t>Hristo</a:t>
            </a:r>
            <a:r>
              <a:rPr lang="en-US" sz="1800" dirty="0"/>
              <a:t>, Ivo, </a:t>
            </a:r>
            <a:r>
              <a:rPr lang="en-US" sz="1800" dirty="0" err="1"/>
              <a:t>Zlatimir</a:t>
            </a:r>
            <a:r>
              <a:rPr lang="en-US" sz="1800" dirty="0"/>
              <a:t>, Ivan, Dragomir, </a:t>
            </a:r>
            <a:r>
              <a:rPr lang="en-US" sz="1800" dirty="0" err="1"/>
              <a:t>Teodor</a:t>
            </a:r>
            <a:r>
              <a:rPr lang="en-US" sz="1800" dirty="0"/>
              <a:t>, Martin, Stefan, Stefan, Atanas, </a:t>
            </a:r>
            <a:br>
              <a:rPr lang="bg-BG" sz="1800" dirty="0"/>
            </a:br>
            <a:r>
              <a:rPr lang="en-US" sz="1800" dirty="0"/>
              <a:t>Minion, Konstantin, </a:t>
            </a:r>
            <a:r>
              <a:rPr lang="en-US" sz="1800" dirty="0" err="1"/>
              <a:t>Dimitar</a:t>
            </a:r>
            <a:r>
              <a:rPr lang="en-US" sz="1800" dirty="0"/>
              <a:t>, </a:t>
            </a:r>
            <a:r>
              <a:rPr lang="en-US" sz="1800" dirty="0" err="1"/>
              <a:t>Tihomir</a:t>
            </a:r>
            <a:r>
              <a:rPr lang="en-US" sz="1800" dirty="0"/>
              <a:t>, </a:t>
            </a:r>
            <a:r>
              <a:rPr lang="bg-BG" sz="1800" dirty="0"/>
              <a:t>Николай, </a:t>
            </a:r>
            <a:r>
              <a:rPr lang="en-US" sz="1800" dirty="0" err="1"/>
              <a:t>Mariyan</a:t>
            </a:r>
            <a:r>
              <a:rPr lang="en-US" sz="1800" dirty="0"/>
              <a:t>, </a:t>
            </a:r>
            <a:r>
              <a:rPr lang="en-US" sz="1800" dirty="0" err="1"/>
              <a:t>Miroslava</a:t>
            </a:r>
            <a:r>
              <a:rPr lang="en-US" sz="1800" dirty="0"/>
              <a:t>, </a:t>
            </a:r>
            <a:r>
              <a:rPr lang="en-US" sz="1800" dirty="0" err="1"/>
              <a:t>Preslav</a:t>
            </a:r>
            <a:r>
              <a:rPr lang="en-US" sz="1800" dirty="0"/>
              <a:t>, </a:t>
            </a:r>
            <a:r>
              <a:rPr lang="en-US" sz="1800" dirty="0" err="1"/>
              <a:t>Dimitar</a:t>
            </a:r>
            <a:r>
              <a:rPr lang="en-US" sz="1800" dirty="0"/>
              <a:t>, </a:t>
            </a:r>
            <a:r>
              <a:rPr lang="en-US" sz="1800" dirty="0" err="1"/>
              <a:t>Iliya</a:t>
            </a:r>
            <a:r>
              <a:rPr lang="en-US" sz="1800" dirty="0"/>
              <a:t>, </a:t>
            </a:r>
            <a:r>
              <a:rPr lang="en-US" sz="1800" dirty="0" err="1"/>
              <a:t>Mariyan</a:t>
            </a:r>
            <a:r>
              <a:rPr lang="en-US" sz="1800" dirty="0"/>
              <a:t>, Anna, Ivan,</a:t>
            </a:r>
            <a:br>
              <a:rPr lang="bg-BG" sz="1800" dirty="0"/>
            </a:br>
            <a:r>
              <a:rPr lang="en-US" sz="1800" dirty="0"/>
              <a:t>Ekaterina, </a:t>
            </a:r>
            <a:r>
              <a:rPr lang="en-US" sz="1800" dirty="0" err="1"/>
              <a:t>Mariyan</a:t>
            </a:r>
            <a:r>
              <a:rPr lang="en-US" sz="1800" dirty="0"/>
              <a:t>, </a:t>
            </a:r>
            <a:r>
              <a:rPr lang="en-US" sz="1800" dirty="0" err="1"/>
              <a:t>Ivelina</a:t>
            </a:r>
            <a:r>
              <a:rPr lang="en-US" sz="1800" dirty="0"/>
              <a:t>, </a:t>
            </a:r>
            <a:r>
              <a:rPr lang="en-US" sz="1800" dirty="0" err="1"/>
              <a:t>Yonko</a:t>
            </a:r>
            <a:r>
              <a:rPr lang="en-US" sz="1800" dirty="0"/>
              <a:t>, </a:t>
            </a:r>
            <a:r>
              <a:rPr lang="en-US" sz="1800" dirty="0" err="1"/>
              <a:t>Bojidar</a:t>
            </a:r>
            <a:r>
              <a:rPr lang="en-US" sz="1800" dirty="0"/>
              <a:t>, Anton, Aleksandar, </a:t>
            </a:r>
            <a:r>
              <a:rPr lang="en-US" sz="1800" dirty="0" err="1"/>
              <a:t>Boyan</a:t>
            </a:r>
            <a:r>
              <a:rPr lang="en-US" sz="1800" dirty="0"/>
              <a:t>, </a:t>
            </a:r>
            <a:r>
              <a:rPr lang="en-US" sz="1800" dirty="0" err="1"/>
              <a:t>Hristo</a:t>
            </a:r>
            <a:r>
              <a:rPr lang="en-US" sz="1800" dirty="0"/>
              <a:t>, </a:t>
            </a:r>
            <a:r>
              <a:rPr lang="en-US" sz="1800" dirty="0" err="1"/>
              <a:t>Ladislav</a:t>
            </a:r>
            <a:r>
              <a:rPr lang="en-US" sz="1800" dirty="0"/>
              <a:t>, </a:t>
            </a:r>
            <a:r>
              <a:rPr lang="en-US" sz="1800" dirty="0" err="1"/>
              <a:t>Ilian</a:t>
            </a:r>
            <a:r>
              <a:rPr lang="en-US" sz="1800" dirty="0"/>
              <a:t>, </a:t>
            </a:r>
            <a:r>
              <a:rPr lang="en-US" sz="1800" dirty="0" err="1"/>
              <a:t>Desimir</a:t>
            </a:r>
            <a:r>
              <a:rPr lang="en-US" sz="1800" dirty="0"/>
              <a:t>, </a:t>
            </a:r>
            <a:r>
              <a:rPr lang="bg-BG" sz="1800" dirty="0"/>
              <a:t>Веселин, </a:t>
            </a:r>
            <a:br>
              <a:rPr lang="bg-BG" sz="1800" dirty="0"/>
            </a:br>
            <a:r>
              <a:rPr lang="en-US" sz="1800" dirty="0"/>
              <a:t>Petya, </a:t>
            </a:r>
            <a:r>
              <a:rPr lang="en-US" sz="1800" dirty="0" err="1"/>
              <a:t>Petko</a:t>
            </a:r>
            <a:r>
              <a:rPr lang="en-US" sz="1800" dirty="0"/>
              <a:t>, </a:t>
            </a:r>
            <a:r>
              <a:rPr lang="en-US" sz="1800" dirty="0" err="1"/>
              <a:t>Cvetan</a:t>
            </a:r>
            <a:r>
              <a:rPr lang="en-US" sz="1800" dirty="0"/>
              <a:t>, Georgi, </a:t>
            </a:r>
            <a:r>
              <a:rPr lang="en-US" sz="1800" dirty="0" err="1"/>
              <a:t>Yosif</a:t>
            </a:r>
            <a:r>
              <a:rPr lang="en-US" sz="1800" dirty="0"/>
              <a:t>, </a:t>
            </a:r>
            <a:r>
              <a:rPr lang="en-US" sz="1800" dirty="0" err="1"/>
              <a:t>pirin</a:t>
            </a:r>
            <a:r>
              <a:rPr lang="en-US" sz="1800" dirty="0"/>
              <a:t>, Daniela, </a:t>
            </a:r>
            <a:r>
              <a:rPr lang="en-US" sz="1800" dirty="0" err="1"/>
              <a:t>Viliana</a:t>
            </a:r>
            <a:r>
              <a:rPr lang="en-US" sz="1800" dirty="0"/>
              <a:t>, Pavel, </a:t>
            </a:r>
            <a:r>
              <a:rPr lang="en-US" sz="1800" dirty="0" err="1"/>
              <a:t>Tsvetan</a:t>
            </a:r>
            <a:r>
              <a:rPr lang="en-US" sz="1800" dirty="0"/>
              <a:t>, </a:t>
            </a:r>
            <a:r>
              <a:rPr lang="en-US" sz="1800" dirty="0" err="1"/>
              <a:t>Hristo</a:t>
            </a:r>
            <a:r>
              <a:rPr lang="en-US" sz="1800" dirty="0"/>
              <a:t>, </a:t>
            </a:r>
            <a:r>
              <a:rPr lang="en-US" sz="1800" dirty="0" err="1"/>
              <a:t>Petar</a:t>
            </a:r>
            <a:r>
              <a:rPr lang="en-US" sz="1800" dirty="0"/>
              <a:t>, </a:t>
            </a:r>
            <a:r>
              <a:rPr lang="en-US" sz="1800" dirty="0" err="1"/>
              <a:t>Kostadin</a:t>
            </a:r>
            <a:r>
              <a:rPr lang="en-US" sz="1800" dirty="0"/>
              <a:t>, </a:t>
            </a:r>
            <a:r>
              <a:rPr lang="en-US" sz="1800" dirty="0" err="1"/>
              <a:t>Tsvetoslav</a:t>
            </a:r>
            <a:r>
              <a:rPr lang="en-US" sz="1800" dirty="0"/>
              <a:t>, </a:t>
            </a:r>
            <a:r>
              <a:rPr lang="en-US" sz="1800" dirty="0" err="1"/>
              <a:t>Kiril</a:t>
            </a:r>
            <a:r>
              <a:rPr lang="en-US" sz="1800" dirty="0"/>
              <a:t>, </a:t>
            </a:r>
            <a:br>
              <a:rPr lang="bg-BG" sz="1800" dirty="0"/>
            </a:br>
            <a:r>
              <a:rPr lang="en-US" sz="1800" dirty="0"/>
              <a:t>Nikolay, </a:t>
            </a:r>
            <a:r>
              <a:rPr lang="en-US" sz="1800" dirty="0" err="1"/>
              <a:t>Stoyan</a:t>
            </a:r>
            <a:r>
              <a:rPr lang="en-US" sz="1800" dirty="0"/>
              <a:t>, Vasil, </a:t>
            </a:r>
            <a:r>
              <a:rPr lang="en-US" sz="1800" dirty="0" err="1"/>
              <a:t>Hristo</a:t>
            </a:r>
            <a:r>
              <a:rPr lang="en-US" sz="1800" dirty="0"/>
              <a:t>, </a:t>
            </a:r>
            <a:r>
              <a:rPr lang="en-US" sz="1800" dirty="0" err="1"/>
              <a:t>Boryana</a:t>
            </a:r>
            <a:r>
              <a:rPr lang="en-US" sz="1800" dirty="0"/>
              <a:t>, </a:t>
            </a:r>
            <a:r>
              <a:rPr lang="bg-BG" sz="1800" dirty="0"/>
              <a:t>Анелия, </a:t>
            </a:r>
            <a:r>
              <a:rPr lang="en-US" sz="1800" dirty="0" err="1"/>
              <a:t>Doncho</a:t>
            </a:r>
            <a:r>
              <a:rPr lang="en-US" sz="1800" dirty="0"/>
              <a:t>, </a:t>
            </a:r>
            <a:r>
              <a:rPr lang="en-US" sz="1800" dirty="0" err="1"/>
              <a:t>Dimitar</a:t>
            </a:r>
            <a:r>
              <a:rPr lang="en-US" sz="1800" dirty="0"/>
              <a:t>, </a:t>
            </a:r>
            <a:r>
              <a:rPr lang="en-US" sz="1800" dirty="0" err="1"/>
              <a:t>Dimitar</a:t>
            </a:r>
            <a:r>
              <a:rPr lang="en-US" sz="1800" dirty="0"/>
              <a:t>, </a:t>
            </a:r>
            <a:r>
              <a:rPr lang="en-US" sz="1800" dirty="0" err="1"/>
              <a:t>Niolay</a:t>
            </a:r>
            <a:r>
              <a:rPr lang="en-US" sz="1800" dirty="0"/>
              <a:t>, </a:t>
            </a:r>
            <a:r>
              <a:rPr lang="bg-BG" sz="1800" dirty="0"/>
              <a:t>Михаил, </a:t>
            </a:r>
            <a:r>
              <a:rPr lang="en-US" sz="1800" dirty="0"/>
              <a:t>Ivo, Boris, </a:t>
            </a:r>
            <a:r>
              <a:rPr lang="en-US" sz="1800" dirty="0" err="1"/>
              <a:t>Stoyan</a:t>
            </a:r>
            <a:r>
              <a:rPr lang="en-US" sz="1800" dirty="0"/>
              <a:t>, </a:t>
            </a:r>
            <a:br>
              <a:rPr lang="bg-BG" sz="1800" dirty="0"/>
            </a:br>
            <a:r>
              <a:rPr lang="en-US" sz="1800" dirty="0" err="1"/>
              <a:t>Kostadin</a:t>
            </a:r>
            <a:r>
              <a:rPr lang="en-US" sz="1800" dirty="0"/>
              <a:t>, Georgi, </a:t>
            </a:r>
            <a:r>
              <a:rPr lang="en-US" sz="1800" dirty="0" err="1"/>
              <a:t>Borislav</a:t>
            </a:r>
            <a:r>
              <a:rPr lang="en-US" sz="1800" dirty="0"/>
              <a:t>, </a:t>
            </a:r>
            <a:r>
              <a:rPr lang="en-US" sz="1800" dirty="0" err="1"/>
              <a:t>Desislav</a:t>
            </a:r>
            <a:r>
              <a:rPr lang="en-US" sz="1800" dirty="0"/>
              <a:t>, Martin, </a:t>
            </a:r>
            <a:r>
              <a:rPr lang="en-US" sz="1800" dirty="0" err="1"/>
              <a:t>Yulia</a:t>
            </a:r>
            <a:r>
              <a:rPr lang="en-US" sz="1800" dirty="0"/>
              <a:t>, </a:t>
            </a:r>
            <a:r>
              <a:rPr lang="en-US" sz="1800" dirty="0" err="1"/>
              <a:t>Cvetan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3160313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PayPal: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hlinkClick r:id="rId2"/>
              </a:rPr>
              <a:t>http://paypal.me/ivaylokenov</a:t>
            </a:r>
            <a:r>
              <a:rPr lang="bg-BG" dirty="0"/>
              <a:t> 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2741431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These events are part of my new mentoring program!</a:t>
            </a:r>
          </a:p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 and advancement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workshops,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dirty="0">
                <a:hlinkClick r:id="rId2"/>
              </a:rPr>
              <a:t>https://www.patreon.com/ivaylokenov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23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3206864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is not to make as granular microservices as possible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err="1"/>
              <a:t>Nanoservices</a:t>
            </a:r>
            <a:r>
              <a:rPr lang="en-US" dirty="0"/>
              <a:t> are bad!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is to have the most meaningful separation</a:t>
            </a:r>
          </a:p>
          <a:p>
            <a:pPr>
              <a:lnSpc>
                <a:spcPct val="100000"/>
              </a:lnSpc>
            </a:pPr>
            <a:r>
              <a:rPr lang="en-US" dirty="0"/>
              <a:t>Cohesion is the key to separate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Keep in mind that finding the right “size” is not a one-shot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microservices will be continuously evolving</a:t>
            </a:r>
          </a:p>
          <a:p>
            <a:pPr>
              <a:lnSpc>
                <a:spcPct val="100000"/>
              </a:lnSpc>
            </a:pPr>
            <a:r>
              <a:rPr lang="en-US" dirty="0"/>
              <a:t>A common way is to split the contexts by the company’s social boundaries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sometimes it may be the opposite</a:t>
            </a:r>
          </a:p>
          <a:p>
            <a:pPr>
              <a:lnSpc>
                <a:spcPct val="100000"/>
              </a:lnSpc>
            </a:pPr>
            <a:r>
              <a:rPr lang="en-US" dirty="0"/>
              <a:t>Duplicated data is completely OK!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996844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 results for success: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 strong relationships between contexts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don’t need to merge information for common processes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can work with a microservice without constantly switching to other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Autonomous bounded context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</p:spTree>
    <p:extLst>
      <p:ext uri="{BB962C8B-B14F-4D97-AF65-F5344CB8AC3E}">
        <p14:creationId xmlns:p14="http://schemas.microsoft.com/office/powerpoint/2010/main" val="298776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7C519-A664-4988-9A84-7DC6F61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55" y="1889011"/>
            <a:ext cx="7989314" cy="43504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6192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boundaries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F6E26-A0BB-4281-8C60-8CC45B4A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94" y="1839948"/>
            <a:ext cx="7694036" cy="43995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0258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988139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94074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FC1B8-BBE7-4E5A-8DC1-B0F85C6D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06" y="1846262"/>
            <a:ext cx="8089388" cy="4582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9884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Works great for small applications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Too much web requests, increasing the application latency</a:t>
            </a:r>
          </a:p>
          <a:p>
            <a:pPr>
              <a:lnSpc>
                <a:spcPct val="100000"/>
              </a:lnSpc>
            </a:pPr>
            <a:r>
              <a:rPr lang="en-US" dirty="0"/>
              <a:t>Authorization is more difficult to implement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must be done on every microservice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Handling too many endpoints on the client may become a nightmare</a:t>
            </a:r>
          </a:p>
          <a:p>
            <a:pPr>
              <a:lnSpc>
                <a:spcPct val="100000"/>
              </a:lnSpc>
            </a:pPr>
            <a:r>
              <a:rPr lang="en-US" dirty="0"/>
              <a:t>Coupling to many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Cross-cutting concerns such as SSL need to be implemented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Client-Server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804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Provides single-entry endpoint for a group of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Like the Façade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Also knows as “backend for frontend”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build it for the specific client needs</a:t>
            </a:r>
          </a:p>
          <a:p>
            <a:pPr>
              <a:lnSpc>
                <a:spcPct val="100000"/>
              </a:lnSpc>
            </a:pPr>
            <a:r>
              <a:rPr lang="en-US" dirty="0"/>
              <a:t>Acts as a reverse proxy and man in the middle between </a:t>
            </a:r>
            <a:br>
              <a:rPr lang="en-US" dirty="0"/>
            </a:br>
            <a:r>
              <a:rPr lang="en-US" dirty="0"/>
              <a:t>the clients and the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Can also provide authentication, cache, and other cross-cutting concerns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174652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8C623-BD87-4E34-B16B-6B86E7FD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05" y="1822684"/>
            <a:ext cx="7823013" cy="4702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1556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are not careful, the API gateway may become a full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Bloated with too many endpoints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Couples all microservices, destroying their benefits</a:t>
            </a:r>
          </a:p>
          <a:p>
            <a:pPr>
              <a:lnSpc>
                <a:spcPct val="100000"/>
              </a:lnSpc>
            </a:pPr>
            <a:r>
              <a:rPr lang="en-US" dirty="0"/>
              <a:t>API Gateways should also be segregated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first it may be an API Gateway for each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then it may be further split by logical groups based on business boundaries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</p:spTree>
    <p:extLst>
      <p:ext uri="{BB962C8B-B14F-4D97-AF65-F5344CB8AC3E}">
        <p14:creationId xmlns:p14="http://schemas.microsoft.com/office/powerpoint/2010/main" val="3862626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324B6-4341-4853-9CB9-FF9160FE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34" y="1801091"/>
            <a:ext cx="8126555" cy="4605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1734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Reverse proxy and routing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Decouples the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Modernize legacy monolithic app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Hide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aggregation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Reduces chattiness between client and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important for remote applications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Offloading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Authentication, load balancing, retry policies, response caching, IP whitelisting, and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Benefits</a:t>
            </a:r>
          </a:p>
        </p:txBody>
      </p:sp>
    </p:spTree>
    <p:extLst>
      <p:ext uri="{BB962C8B-B14F-4D97-AF65-F5344CB8AC3E}">
        <p14:creationId xmlns:p14="http://schemas.microsoft.com/office/powerpoint/2010/main" val="3667734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Coupling with the internal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point of failure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network calls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does not have a huge impact considering the alternative</a:t>
            </a:r>
          </a:p>
          <a:p>
            <a:pPr>
              <a:lnSpc>
                <a:spcPct val="100000"/>
              </a:lnSpc>
            </a:pPr>
            <a:r>
              <a:rPr lang="en-US" dirty="0"/>
              <a:t>May become bottleneck</a:t>
            </a:r>
          </a:p>
          <a:p>
            <a:pPr>
              <a:lnSpc>
                <a:spcPct val="100000"/>
              </a:lnSpc>
            </a:pPr>
            <a:r>
              <a:rPr lang="en-US" dirty="0"/>
              <a:t>Additional development costs and maintenance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API GATEWAY - Drawbacks</a:t>
            </a:r>
          </a:p>
        </p:txBody>
      </p:sp>
    </p:spTree>
    <p:extLst>
      <p:ext uri="{BB962C8B-B14F-4D97-AF65-F5344CB8AC3E}">
        <p14:creationId xmlns:p14="http://schemas.microsoft.com/office/powerpoint/2010/main" val="1068626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50956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.NET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C#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Networking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on-sight events with live streaming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Guest speakers from the industry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Networking part (with pizza and beer)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practical exercises for the attendees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</a:t>
            </a:r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Held on May 2</a:t>
            </a:r>
          </a:p>
          <a:p>
            <a:r>
              <a:rPr lang="ru-RU" dirty="0" err="1"/>
              <a:t>Threads</a:t>
            </a:r>
            <a:r>
              <a:rPr lang="en-US" dirty="0"/>
              <a:t>, </a:t>
            </a:r>
            <a:r>
              <a:rPr lang="ru-RU" dirty="0" err="1"/>
              <a:t>Race</a:t>
            </a:r>
            <a:r>
              <a:rPr lang="ru-RU" dirty="0"/>
              <a:t> </a:t>
            </a:r>
            <a:r>
              <a:rPr lang="ru-RU" dirty="0" err="1"/>
              <a:t>Condition</a:t>
            </a:r>
            <a:r>
              <a:rPr lang="en-US" dirty="0"/>
              <a:t>, </a:t>
            </a:r>
            <a:r>
              <a:rPr lang="ru-RU" dirty="0" err="1"/>
              <a:t>Dead</a:t>
            </a:r>
            <a:r>
              <a:rPr lang="ru-RU" dirty="0"/>
              <a:t> </a:t>
            </a:r>
            <a:r>
              <a:rPr lang="ru-RU" dirty="0" err="1"/>
              <a:t>Lock</a:t>
            </a:r>
            <a:r>
              <a:rPr lang="en-US" dirty="0"/>
              <a:t>, </a:t>
            </a:r>
            <a:r>
              <a:rPr lang="ru-RU" dirty="0" err="1"/>
              <a:t>Thread</a:t>
            </a:r>
            <a:r>
              <a:rPr lang="ru-RU" dirty="0"/>
              <a:t> </a:t>
            </a:r>
            <a:r>
              <a:rPr lang="ru-RU" dirty="0" err="1"/>
              <a:t>Pool</a:t>
            </a:r>
            <a:r>
              <a:rPr lang="en-US" dirty="0"/>
              <a:t>, </a:t>
            </a:r>
            <a:r>
              <a:rPr lang="en-US" dirty="0" err="1"/>
              <a:t>Synchronisation</a:t>
            </a:r>
            <a:r>
              <a:rPr lang="en-US" dirty="0"/>
              <a:t> and Optimization</a:t>
            </a:r>
            <a:endParaRPr lang="bg-BG" dirty="0"/>
          </a:p>
          <a:p>
            <a:r>
              <a:rPr lang="en-US" dirty="0"/>
              <a:t>Tasks include – Folder Synchronization, Parallel Sorting, Own Cache Implementation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3 hours lecture, 5 hours hands-on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Step-by-step guidebook about multithreading (20+ pages)</a:t>
            </a:r>
          </a:p>
          <a:p>
            <a:pPr>
              <a:lnSpc>
                <a:spcPct val="100000"/>
              </a:lnSpc>
            </a:pPr>
            <a:r>
              <a:rPr lang="en-US" dirty="0"/>
              <a:t>Lifetime support &amp; Money-back guarantee</a:t>
            </a:r>
          </a:p>
          <a:p>
            <a:pPr>
              <a:lnSpc>
                <a:spcPct val="100000"/>
              </a:lnSpc>
            </a:pPr>
            <a:r>
              <a:rPr lang="bg-BG" dirty="0"/>
              <a:t>2</a:t>
            </a:r>
            <a:r>
              <a:rPr lang="en-US" dirty="0"/>
              <a:t> types of attendance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Recording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2"/>
              </a:rPr>
              <a:t>http://bit.ly/ciu-multithreading</a:t>
            </a:r>
            <a:r>
              <a:rPr lang="en-GB" dirty="0"/>
              <a:t> </a:t>
            </a:r>
            <a:r>
              <a:rPr lang="en-US" dirty="0"/>
              <a:t>		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Multithreading Workshop</a:t>
            </a:r>
          </a:p>
        </p:txBody>
      </p:sp>
    </p:spTree>
    <p:extLst>
      <p:ext uri="{BB962C8B-B14F-4D97-AF65-F5344CB8AC3E}">
        <p14:creationId xmlns:p14="http://schemas.microsoft.com/office/powerpoint/2010/main" val="324162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Held on May 30-31</a:t>
            </a:r>
          </a:p>
          <a:p>
            <a:r>
              <a:rPr lang="en-US" dirty="0"/>
              <a:t>Create a fully working ASP.NET Core application with DDD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4 hours lecture, 12 hours hands-on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Step-by-step guidebook about building “clean” apps (20+ pages)</a:t>
            </a:r>
          </a:p>
          <a:p>
            <a:pPr>
              <a:lnSpc>
                <a:spcPct val="100000"/>
              </a:lnSpc>
            </a:pPr>
            <a:r>
              <a:rPr lang="en-US" dirty="0"/>
              <a:t>Lifetime support &amp; Money-back guarantee</a:t>
            </a:r>
            <a:r>
              <a:rPr lang="bg-BG" dirty="0"/>
              <a:t> (</a:t>
            </a:r>
            <a:r>
              <a:rPr lang="en-US" dirty="0"/>
              <a:t>use </a:t>
            </a:r>
            <a:r>
              <a:rPr lang="en-GB" dirty="0"/>
              <a:t>EARLYBIRD until April 26)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 types of attendance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Onsight – limited seats (COVID-19 supported)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Recording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2"/>
              </a:rPr>
              <a:t>http://bit.ly/ciu-ddd</a:t>
            </a:r>
            <a:r>
              <a:rPr lang="en-GB" dirty="0"/>
              <a:t> </a:t>
            </a:r>
            <a:r>
              <a:rPr lang="en-US" dirty="0"/>
              <a:t>		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Clean Architecture Workshop</a:t>
            </a:r>
          </a:p>
        </p:txBody>
      </p:sp>
    </p:spTree>
    <p:extLst>
      <p:ext uri="{BB962C8B-B14F-4D97-AF65-F5344CB8AC3E}">
        <p14:creationId xmlns:p14="http://schemas.microsoft.com/office/powerpoint/2010/main" val="2852531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will teach a module with 3 courses for ASP.NET Microservices: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Architecture of </a:t>
            </a:r>
            <a:r>
              <a:rPr lang="en-GB" dirty="0">
                <a:hlinkClick r:id="rId2"/>
              </a:rPr>
              <a:t>ASP.NET</a:t>
            </a:r>
            <a:r>
              <a:rPr lang="en-GB" dirty="0"/>
              <a:t> Core Microservices Applications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Architecture choices and microservices with</a:t>
            </a:r>
            <a:r>
              <a:rPr lang="bg-BG" dirty="0"/>
              <a:t> </a:t>
            </a:r>
            <a:r>
              <a:rPr lang="en-US" dirty="0"/>
              <a:t>ASP.NET Core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Best practices with ASP.NET Core microservices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Design and Processes in Microservice </a:t>
            </a:r>
            <a:r>
              <a:rPr lang="en-GB" dirty="0">
                <a:hlinkClick r:id="rId2"/>
              </a:rPr>
              <a:t>ASP.NET</a:t>
            </a:r>
            <a:r>
              <a:rPr lang="en-GB" dirty="0"/>
              <a:t> Core Applications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Design considerations when using microservices with ASP.NET Core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Containers, clusters, teamwork, deployment, configuration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Development of Microservice </a:t>
            </a:r>
            <a:r>
              <a:rPr lang="en-GB" dirty="0">
                <a:hlinkClick r:id="rId2"/>
              </a:rPr>
              <a:t>ASP.NET</a:t>
            </a:r>
            <a:r>
              <a:rPr lang="en-GB" dirty="0"/>
              <a:t> Core Applications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Domain-driven design with ASP.NET Core microservices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Clean and practical code for the microservice approach</a:t>
            </a:r>
          </a:p>
          <a:p>
            <a:pPr>
              <a:lnSpc>
                <a:spcPct val="100000"/>
              </a:lnSpc>
            </a:pPr>
            <a:r>
              <a:rPr lang="en-US" dirty="0"/>
              <a:t>Each Code It Up attendee will receive an e-mail with a discount code!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626682"/>
            <a:ext cx="9905998" cy="1478570"/>
          </a:xfrm>
        </p:spPr>
        <p:txBody>
          <a:bodyPr/>
          <a:lstStyle/>
          <a:p>
            <a:r>
              <a:rPr lang="en-US" dirty="0"/>
              <a:t>SOFTUNI ASP.NET MICROSERVICES COURSES</a:t>
            </a:r>
          </a:p>
        </p:txBody>
      </p:sp>
    </p:spTree>
    <p:extLst>
      <p:ext uri="{BB962C8B-B14F-4D97-AF65-F5344CB8AC3E}">
        <p14:creationId xmlns:p14="http://schemas.microsoft.com/office/powerpoint/2010/main" val="90957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27708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Sync or Async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Synchronous – HTTP/HTTPS – tasks can continue after the response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– AMQP – the client usually don’t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Single or Multiple receivers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receiver – the Command pattern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Multiple receivers – the Publish/Subscribe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Microservices usually uses a combination of these communication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possible, never depend on request-response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breaks the autonomous feature of the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may turn into a bottleneck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Always consider “the rule of 1 hop”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</p:spTree>
    <p:extLst>
      <p:ext uri="{BB962C8B-B14F-4D97-AF65-F5344CB8AC3E}">
        <p14:creationId xmlns:p14="http://schemas.microsoft.com/office/powerpoint/2010/main" val="995044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4F0AF-39C6-4F67-A76D-56ABFA87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782619"/>
            <a:ext cx="8119214" cy="46685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2337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rely on request-response,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need data from another microservice, consider duplicating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perfectly OK!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your microservice needs to invoke an action in another microservice</a:t>
            </a:r>
            <a:br>
              <a:rPr lang="en-US" dirty="0"/>
            </a:br>
            <a:r>
              <a:rPr lang="en-US" dirty="0"/>
              <a:t>do it asynchronously 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use any protocol to transfer data to have eventual consistency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don’t create synchronous dependencies by waiting for responses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595479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UI needs and fast responses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</a:t>
            </a:r>
            <a:r>
              <a:rPr lang="en-US" dirty="0" err="1"/>
              <a:t>useded</a:t>
            </a:r>
            <a:r>
              <a:rPr lang="en-US" dirty="0"/>
              <a:t> for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And 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9292F-CF7E-4447-9413-3ED89526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91" y="2937681"/>
            <a:ext cx="9010041" cy="33924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29656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Suitable for real-time UI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39B75-0331-41F8-9146-776798E4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56" y="2491062"/>
            <a:ext cx="7532111" cy="39011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7146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Critical for propagating changes throughout multiple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Eventual consistency + event-driven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A client send a message (header and body) and do not expect a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service needs to return a response – it sends another message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sent asynchronously through AMQP</a:t>
            </a:r>
          </a:p>
          <a:p>
            <a:pPr>
              <a:lnSpc>
                <a:spcPct val="100000"/>
              </a:lnSpc>
            </a:pPr>
            <a:r>
              <a:rPr lang="en-US" dirty="0"/>
              <a:t>The preferred infrastructure is a lightweight message broker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RabbitMQ or a cloud-ready service bus</a:t>
            </a:r>
          </a:p>
          <a:p>
            <a:pPr>
              <a:lnSpc>
                <a:spcPct val="100000"/>
              </a:lnSpc>
            </a:pPr>
            <a:r>
              <a:rPr lang="en-US" dirty="0"/>
              <a:t>Rule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HTTP for client + API Gateway + First microservice level (Frontend microservices)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AMQP for service level (Backend microservices)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</a:t>
            </a:r>
          </a:p>
        </p:txBody>
      </p:sp>
    </p:spTree>
    <p:extLst>
      <p:ext uri="{BB962C8B-B14F-4D97-AF65-F5344CB8AC3E}">
        <p14:creationId xmlns:p14="http://schemas.microsoft.com/office/powerpoint/2010/main" val="373464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Events with set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2 – C# Multithreading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30-31 – DDD &amp; Clean Architecture With ASP.NET Core Workshop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C# On Rocket Fuel – Writing High Performance .NET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ORM Wars – Entity Framework VS Dapper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err="1"/>
              <a:t>SoftUni</a:t>
            </a:r>
            <a:r>
              <a:rPr lang="en-US" dirty="0"/>
              <a:t> course for microservices is also in the works!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376058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receiver</a:t>
            </a: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5E66FF9F-E858-407A-8342-B5141A75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53" y="2214766"/>
            <a:ext cx="7063917" cy="40247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68466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receivers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E211E-E492-4F16-8385-3DD93238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06" y="2097088"/>
            <a:ext cx="8315588" cy="41383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7350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operation is not atomic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will happen, if network fails?</a:t>
            </a:r>
          </a:p>
          <a:p>
            <a:pPr>
              <a:lnSpc>
                <a:spcPct val="100000"/>
              </a:lnSpc>
            </a:pPr>
            <a:r>
              <a:rPr lang="en-US" dirty="0"/>
              <a:t>Possible solutions: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log mining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Creates coupling to the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Event Sourcing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full pattern requires serious rearchitecting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Outbox pattern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separate table, holding the events, part of the transaction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- Problems</a:t>
            </a:r>
          </a:p>
        </p:txBody>
      </p:sp>
    </p:spTree>
    <p:extLst>
      <p:ext uri="{BB962C8B-B14F-4D97-AF65-F5344CB8AC3E}">
        <p14:creationId xmlns:p14="http://schemas.microsoft.com/office/powerpoint/2010/main" val="2770710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an additional table holding the integration events between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Before publishing to the event bus – create a local database transaction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Updating the entity and saving the event as “pending”</a:t>
            </a:r>
          </a:p>
          <a:p>
            <a:pPr>
              <a:lnSpc>
                <a:spcPct val="100000"/>
              </a:lnSpc>
            </a:pPr>
            <a:r>
              <a:rPr lang="en-US" dirty="0"/>
              <a:t>Publish the event for the other microservices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publishing is successful – mark the event as “completed” </a:t>
            </a:r>
            <a:br>
              <a:rPr lang="en-US" dirty="0"/>
            </a:br>
            <a:r>
              <a:rPr lang="en-US" dirty="0"/>
              <a:t>with a new transaction</a:t>
            </a:r>
          </a:p>
          <a:p>
            <a:pPr>
              <a:lnSpc>
                <a:spcPct val="100000"/>
              </a:lnSpc>
            </a:pPr>
            <a:r>
              <a:rPr lang="en-US" dirty="0"/>
              <a:t>Have a background job to check periodically for failed “pending” events</a:t>
            </a:r>
            <a:br>
              <a:rPr lang="en-US" dirty="0"/>
            </a:br>
            <a:r>
              <a:rPr lang="en-US" dirty="0"/>
              <a:t>and publish them to the event bus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Guarantees you eventual consistency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save yourself from database failures too!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6473176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receiver microservice should do one of the following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the operations can be performed multiple times without affecting the result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Recognize duplicated messages and discard them</a:t>
            </a:r>
          </a:p>
          <a:p>
            <a:pPr>
              <a:lnSpc>
                <a:spcPct val="100000"/>
              </a:lnSpc>
            </a:pPr>
            <a:r>
              <a:rPr lang="en-US" dirty="0"/>
              <a:t>Idempotent messages: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like “set the price to $40.00”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like “add $5.00 to the price”</a:t>
            </a:r>
          </a:p>
          <a:p>
            <a:pPr>
              <a:lnSpc>
                <a:spcPct val="100000"/>
              </a:lnSpc>
            </a:pPr>
            <a:r>
              <a:rPr lang="en-US" dirty="0"/>
              <a:t>Recognizing events can be done by adding a GUID to every event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use the infrastructure’s built-in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</p:spTree>
    <p:extLst>
      <p:ext uri="{BB962C8B-B14F-4D97-AF65-F5344CB8AC3E}">
        <p14:creationId xmlns:p14="http://schemas.microsoft.com/office/powerpoint/2010/main" val="2832380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messages – atomicity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D9A2B-B096-45D5-B01B-08CB7C5F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0" y="2097088"/>
            <a:ext cx="8931943" cy="4300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030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OTHER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250448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represents a public contract </a:t>
            </a:r>
          </a:p>
          <a:p>
            <a:pPr>
              <a:lnSpc>
                <a:spcPct val="100000"/>
              </a:lnSpc>
            </a:pPr>
            <a:r>
              <a:rPr lang="en-US" dirty="0"/>
              <a:t>It is important to deployed changed public URLs as new versions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the old URLs are still working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can’t force all clients to redeploy and update right away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828502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microservice should have a unique name</a:t>
            </a:r>
          </a:p>
          <a:p>
            <a:pPr>
              <a:lnSpc>
                <a:spcPct val="100000"/>
              </a:lnSpc>
            </a:pPr>
            <a:r>
              <a:rPr lang="en-US" dirty="0"/>
              <a:t>And it should be discoverable no matter the infrastructure below them</a:t>
            </a:r>
          </a:p>
          <a:p>
            <a:pPr>
              <a:lnSpc>
                <a:spcPct val="100000"/>
              </a:lnSpc>
            </a:pPr>
            <a:r>
              <a:rPr lang="en-US" dirty="0"/>
              <a:t>You should use a service registry</a:t>
            </a:r>
          </a:p>
          <a:p>
            <a:pPr>
              <a:lnSpc>
                <a:spcPct val="100000"/>
              </a:lnSpc>
            </a:pPr>
            <a:r>
              <a:rPr lang="en-US" dirty="0"/>
              <a:t>A highly available and up-to-date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Containing network locations of service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clusters already have a service registry included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addressability</a:t>
            </a:r>
          </a:p>
        </p:txBody>
      </p:sp>
    </p:spTree>
    <p:extLst>
      <p:ext uri="{BB962C8B-B14F-4D97-AF65-F5344CB8AC3E}">
        <p14:creationId xmlns:p14="http://schemas.microsoft.com/office/powerpoint/2010/main" val="1270346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Based on Microservices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A063B-128F-4595-8B97-2CE3A94A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66" y="2097088"/>
            <a:ext cx="8555492" cy="4097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8992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508580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Often overlooked, but each microservice should report health</a:t>
            </a:r>
          </a:p>
          <a:p>
            <a:pPr>
              <a:lnSpc>
                <a:spcPct val="100000"/>
              </a:lnSpc>
            </a:pPr>
            <a:r>
              <a:rPr lang="en-US" dirty="0"/>
              <a:t>Periodic checks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CPU power and RAM usage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Availability for web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Dependencies are working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Log information: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event and action from the microservice should be logged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520273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4152806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go polyglot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multiple technology stacks makes you reinvent the wheel multiple times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share databases or table ownerships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Imagine schema migrations and their consequences </a:t>
            </a:r>
          </a:p>
          <a:p>
            <a:pPr>
              <a:lnSpc>
                <a:spcPct val="100000"/>
              </a:lnSpc>
            </a:pPr>
            <a:r>
              <a:rPr lang="en-US" dirty="0"/>
              <a:t>Be careful with event logic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Don’t copy paste code, extract to common 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But be careful with common classed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may depend on your changes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Don’t handcraft, use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such complex solution, many things may go wrong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840705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Don’t assume the network is reliable and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you have error handling and asynchronous communication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Write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real, write tests – unit, integration, you name it…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create a SPA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Separate the UI layer to API Gateway microservices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Involve the business in your overall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domain contexts should be well-defined in the organization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in this lecture (you will laugh hard):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hlinkClick r:id="rId2"/>
              </a:rPr>
              <a:t>https://www.youtube.com/watch?v=X0tjziAQfNQ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Disasters</a:t>
            </a:r>
          </a:p>
        </p:txBody>
      </p:sp>
    </p:spTree>
    <p:extLst>
      <p:ext uri="{BB962C8B-B14F-4D97-AF65-F5344CB8AC3E}">
        <p14:creationId xmlns:p14="http://schemas.microsoft.com/office/powerpoint/2010/main" val="2321669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054708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Approach in which an application or service is packaged as an image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its dependencies and configuration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containerized application can be tested and deployed </a:t>
            </a:r>
            <a:br>
              <a:rPr lang="en-US" dirty="0"/>
            </a:br>
            <a:r>
              <a:rPr lang="en-US" dirty="0"/>
              <a:t>as a unit to the host OS</a:t>
            </a:r>
          </a:p>
          <a:p>
            <a:pPr>
              <a:lnSpc>
                <a:spcPct val="100000"/>
              </a:lnSpc>
            </a:pPr>
            <a:r>
              <a:rPr lang="en-US" dirty="0"/>
              <a:t>Allows deployments across environments with </a:t>
            </a:r>
            <a:br>
              <a:rPr lang="en-US" dirty="0"/>
            </a:br>
            <a:r>
              <a:rPr lang="en-US" dirty="0"/>
              <a:t>little or no modification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also isolate applications from </a:t>
            </a:r>
            <a:br>
              <a:rPr lang="en-US" dirty="0"/>
            </a:br>
            <a:r>
              <a:rPr lang="en-US" dirty="0"/>
              <a:t>each other on a shared 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containers runs on a container host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container host runs on an OS (Linux or Windows)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Thus having a smaller footprint than virtual machines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F3168-6301-4034-AEF0-2FC958C0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93" y="3278115"/>
            <a:ext cx="2671389" cy="1779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32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Open-source solutions for containers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https://github.com/moby/moby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Its containers can run anywhere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run natively on Linux or Windows and are cloud-ready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However, Windows container can run only on Windows so choose carefully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started, go to: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https://www.docker.com/get-started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download Docker Desktop</a:t>
            </a:r>
          </a:p>
          <a:p>
            <a:pPr>
              <a:lnSpc>
                <a:spcPct val="100000"/>
              </a:lnSpc>
            </a:pPr>
            <a:r>
              <a:rPr lang="en-US" dirty="0"/>
              <a:t>You may try the playground too: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https://www.docker.com/play-with-docker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581308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Virtual machines include: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binaries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full guest operation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include: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binaries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they share the OS kernel and run in isolated processes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use less resources, they are smaller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 they easier to deploy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start fast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Virtual MACHINES </a:t>
            </a:r>
          </a:p>
        </p:txBody>
      </p:sp>
    </p:spTree>
    <p:extLst>
      <p:ext uri="{BB962C8B-B14F-4D97-AF65-F5344CB8AC3E}">
        <p14:creationId xmlns:p14="http://schemas.microsoft.com/office/powerpoint/2010/main" val="141678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Container image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Package with all the dependencies and information needed</a:t>
            </a:r>
            <a:br>
              <a:rPr lang="en-US" dirty="0"/>
            </a:br>
            <a:r>
              <a:rPr lang="en-US" dirty="0"/>
              <a:t>to create a container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Includes all dependencies + deployment and execution 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Images are immutable once they are created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Dockerfile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text file, which contains instructions for how to build an image</a:t>
            </a:r>
          </a:p>
          <a:p>
            <a:pPr>
              <a:lnSpc>
                <a:spcPct val="100000"/>
              </a:lnSpc>
            </a:pPr>
            <a:r>
              <a:rPr lang="en-US" dirty="0"/>
              <a:t>Build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action of building an image based on the </a:t>
            </a:r>
            <a:r>
              <a:rPr lang="en-US" dirty="0" err="1"/>
              <a:t>Dockerfile</a:t>
            </a:r>
            <a:r>
              <a:rPr lang="en-US" dirty="0"/>
              <a:t> 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dirty="0"/>
              <a:t>docker build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Terminology</a:t>
            </a:r>
          </a:p>
        </p:txBody>
      </p:sp>
    </p:spTree>
    <p:extLst>
      <p:ext uri="{BB962C8B-B14F-4D97-AF65-F5344CB8AC3E}">
        <p14:creationId xmlns:p14="http://schemas.microsoft.com/office/powerpoint/2010/main" val="844801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Container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An instance of the image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Represents the execution of a single application, process, or service</a:t>
            </a:r>
          </a:p>
          <a:p>
            <a:pPr>
              <a:lnSpc>
                <a:spcPct val="10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writable file system, allowing containers to persist state</a:t>
            </a:r>
          </a:p>
          <a:p>
            <a:pPr>
              <a:lnSpc>
                <a:spcPct val="100000"/>
              </a:lnSpc>
            </a:pPr>
            <a:r>
              <a:rPr lang="en-US" dirty="0"/>
              <a:t>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collection of related Docker images</a:t>
            </a:r>
          </a:p>
          <a:p>
            <a:pPr>
              <a:lnSpc>
                <a:spcPct val="100000"/>
              </a:lnSpc>
            </a:pPr>
            <a:r>
              <a:rPr lang="en-US" dirty="0"/>
              <a:t>Registry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service, which provides repositories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Default is Docker Hub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Terminology</a:t>
            </a:r>
          </a:p>
        </p:txBody>
      </p:sp>
    </p:spTree>
    <p:extLst>
      <p:ext uri="{BB962C8B-B14F-4D97-AF65-F5344CB8AC3E}">
        <p14:creationId xmlns:p14="http://schemas.microsoft.com/office/powerpoint/2010/main" val="225881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a lot of options for server architectures: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Simple CRUD, single-tier, single-layer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Traditional N-Layered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Domain-Driven Design N-layered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Clean Architecture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Command and Query Responsibility Segregation (CQRS)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Event-Driven Architecture (EDA)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Others…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Microservices!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A huge hype and everybody wants to do them!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Are they really necessary? Are they overly complex?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From my experience – hell no and hell yeah!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Microservices should be thoughtfully considered and researched!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315132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tool for defining multi-container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YML</a:t>
            </a:r>
          </a:p>
          <a:p>
            <a:pPr>
              <a:lnSpc>
                <a:spcPct val="100000"/>
              </a:lnSpc>
            </a:pPr>
            <a:r>
              <a:rPr lang="en-US" dirty="0"/>
              <a:t>Cluster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collection of Docker hosts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Exposed as single Docker host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Allows scalability</a:t>
            </a:r>
          </a:p>
          <a:p>
            <a:pPr>
              <a:lnSpc>
                <a:spcPct val="100000"/>
              </a:lnSpc>
            </a:pPr>
            <a:r>
              <a:rPr lang="en-US" dirty="0"/>
              <a:t>Orchestrator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tool which simplifies management of clusters and Docker hosts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Responsible for running, distributing, and scaling workloads across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Terminology</a:t>
            </a:r>
          </a:p>
        </p:txBody>
      </p:sp>
    </p:spTree>
    <p:extLst>
      <p:ext uri="{BB962C8B-B14F-4D97-AF65-F5344CB8AC3E}">
        <p14:creationId xmlns:p14="http://schemas.microsoft.com/office/powerpoint/2010/main" val="26128377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Developers create an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application is packaged with its dependencies as an image</a:t>
            </a:r>
          </a:p>
          <a:p>
            <a:pPr>
              <a:lnSpc>
                <a:spcPct val="100000"/>
              </a:lnSpc>
            </a:pPr>
            <a:r>
              <a:rPr lang="en-US" dirty="0"/>
              <a:t>The image is instantiated to create a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are initially tested on the development machine’s Docker host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Developers store images in a registry</a:t>
            </a:r>
          </a:p>
          <a:p>
            <a:pPr>
              <a:lnSpc>
                <a:spcPct val="100000"/>
              </a:lnSpc>
            </a:pPr>
            <a:r>
              <a:rPr lang="en-US" dirty="0"/>
              <a:t>These images are used by the production orchestrators 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940228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838B4-440F-4BE2-9DBB-305961F3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06" y="2097088"/>
            <a:ext cx="8422987" cy="40088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2454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2974166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Each Docker container is a unit of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A Docker host can handle multiple containers, but is not suitable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Load-balancing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Routing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 Scaling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 Startup and Shut-down</a:t>
            </a:r>
          </a:p>
          <a:p>
            <a:pPr>
              <a:lnSpc>
                <a:spcPct val="100000"/>
              </a:lnSpc>
            </a:pPr>
            <a:r>
              <a:rPr lang="en-US" dirty="0"/>
              <a:t>For large application with many microservices – we need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orchestration!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available on public clouds</a:t>
            </a:r>
          </a:p>
          <a:p>
            <a:pPr>
              <a:lnSpc>
                <a:spcPct val="100000"/>
              </a:lnSpc>
            </a:pPr>
            <a:r>
              <a:rPr lang="en-US" dirty="0"/>
              <a:t>Kubernetes is an open-source product, solving the issue!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018140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Contains a cluster of Docker hosts but exposes them as a single instance</a:t>
            </a:r>
          </a:p>
          <a:p>
            <a:pPr>
              <a:lnSpc>
                <a:spcPct val="100000"/>
              </a:lnSpc>
            </a:pPr>
            <a:r>
              <a:rPr lang="en-US" dirty="0"/>
              <a:t>You deploy everything at 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The cluster handles: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Health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more! </a:t>
            </a:r>
          </a:p>
          <a:p>
            <a:pPr>
              <a:lnSpc>
                <a:spcPct val="100000"/>
              </a:lnSpc>
            </a:pPr>
            <a:r>
              <a:rPr lang="en-US" dirty="0"/>
              <a:t>The cluster has a master node to “orchestrate” operations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nodes, which allow containers to be deployed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Developers install a local cluster and deploy with a single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609090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Master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Basically the connection to all nodes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Ensures the 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Node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computer running </a:t>
            </a:r>
            <a:r>
              <a:rPr lang="en-US" dirty="0" err="1"/>
              <a:t>Kubelet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Runs pods</a:t>
            </a:r>
          </a:p>
          <a:p>
            <a:pPr>
              <a:lnSpc>
                <a:spcPct val="100000"/>
              </a:lnSpc>
            </a:pPr>
            <a:r>
              <a:rPr lang="en-US" dirty="0"/>
              <a:t>Pod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Runs 1 or more containers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Handles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a load balancer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847369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Verdict</a:t>
            </a:r>
          </a:p>
        </p:txBody>
      </p:sp>
    </p:spTree>
    <p:extLst>
      <p:ext uri="{BB962C8B-B14F-4D97-AF65-F5344CB8AC3E}">
        <p14:creationId xmlns:p14="http://schemas.microsoft.com/office/powerpoint/2010/main" val="1552033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Are you Netflix?</a:t>
            </a:r>
          </a:p>
          <a:p>
            <a:pPr>
              <a:lnSpc>
                <a:spcPct val="100000"/>
              </a:lnSpc>
            </a:pPr>
            <a:r>
              <a:rPr lang="en-US" dirty="0"/>
              <a:t>Are you Amazon?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a worldwide scale and customers? 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expect a huge increase in your customer base soon?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a struggling with performance monolith?</a:t>
            </a:r>
          </a:p>
          <a:p>
            <a:pPr>
              <a:lnSpc>
                <a:spcPct val="100000"/>
              </a:lnSpc>
            </a:pPr>
            <a:r>
              <a:rPr lang="en-US" dirty="0"/>
              <a:t>Do you have the recourses to develop microservices?</a:t>
            </a:r>
          </a:p>
          <a:p>
            <a:pPr>
              <a:lnSpc>
                <a:spcPct val="100000"/>
              </a:lnSpc>
            </a:pPr>
            <a:r>
              <a:rPr lang="en-US" dirty="0"/>
              <a:t>If any of this is “Yes”, then do them!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always better to start with a monolith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then extract microservices!</a:t>
            </a:r>
          </a:p>
          <a:p>
            <a:pPr>
              <a:lnSpc>
                <a:spcPct val="100000"/>
              </a:lnSpc>
            </a:pPr>
            <a:r>
              <a:rPr lang="en-US" dirty="0"/>
              <a:t>Also – make sure every team member is on the same page!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823107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</a:t>
            </a:r>
          </a:p>
        </p:txBody>
      </p:sp>
    </p:spTree>
    <p:extLst>
      <p:ext uri="{BB962C8B-B14F-4D97-AF65-F5344CB8AC3E}">
        <p14:creationId xmlns:p14="http://schemas.microsoft.com/office/powerpoint/2010/main" val="2054220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11012</TotalTime>
  <Words>5037</Words>
  <Application>Microsoft Office PowerPoint</Application>
  <PresentationFormat>Widescreen</PresentationFormat>
  <Paragraphs>792</Paragraphs>
  <Slides>103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Consolas</vt:lpstr>
      <vt:lpstr>Tw Cen MT</vt:lpstr>
      <vt:lpstr>Wingdings</vt:lpstr>
      <vt:lpstr>Circuit</vt:lpstr>
      <vt:lpstr>Microservice-Based Applications</vt:lpstr>
      <vt:lpstr>For questions</vt:lpstr>
      <vt:lpstr>The Presenter</vt:lpstr>
      <vt:lpstr>What Are We Going To COVER</vt:lpstr>
      <vt:lpstr>ABOUT CODE IT UP</vt:lpstr>
      <vt:lpstr>Code it up</vt:lpstr>
      <vt:lpstr>Upcoming Code it up Events</vt:lpstr>
      <vt:lpstr>WHY?</vt:lpstr>
      <vt:lpstr>Why?</vt:lpstr>
      <vt:lpstr>WhY?</vt:lpstr>
      <vt:lpstr>WhY?</vt:lpstr>
      <vt:lpstr>Microservices Architecture</vt:lpstr>
      <vt:lpstr>Let’s start with monoliths</vt:lpstr>
      <vt:lpstr>Let’s start with monoliths</vt:lpstr>
      <vt:lpstr>And move to microservices</vt:lpstr>
      <vt:lpstr>And move to microservices</vt:lpstr>
      <vt:lpstr>And move to microservices</vt:lpstr>
      <vt:lpstr>Data in Microservices</vt:lpstr>
      <vt:lpstr>Data in microservices</vt:lpstr>
      <vt:lpstr>Data in microservices</vt:lpstr>
      <vt:lpstr>Data in microservices</vt:lpstr>
      <vt:lpstr>Data in microservices</vt:lpstr>
      <vt:lpstr>BEFORE WE CONTINUE…</vt:lpstr>
      <vt:lpstr>INDEAVR – The EVENT’s DIAMOND SPONSOR</vt:lpstr>
      <vt:lpstr>The BOUNDED CONTEXT</vt:lpstr>
      <vt:lpstr>The bounded context</vt:lpstr>
      <vt:lpstr>The bounded context</vt:lpstr>
      <vt:lpstr>The bounded context</vt:lpstr>
      <vt:lpstr>Logical VS Physical Architecture</vt:lpstr>
      <vt:lpstr>Logical VS Physical Architecture</vt:lpstr>
      <vt:lpstr>Logical VS Physical Architecture</vt:lpstr>
      <vt:lpstr>DISTRIBUTED DATA Challenges</vt:lpstr>
      <vt:lpstr>1. HOW TO DEFINE BOUNDARIES</vt:lpstr>
      <vt:lpstr>2. Query than span multiple services</vt:lpstr>
      <vt:lpstr>3. Query than span multiple services</vt:lpstr>
      <vt:lpstr>4. Consistency between services</vt:lpstr>
      <vt:lpstr>4. Consistency between services</vt:lpstr>
      <vt:lpstr>5. Communication between services</vt:lpstr>
      <vt:lpstr>5. Communication between services</vt:lpstr>
      <vt:lpstr>5. Communication between services</vt:lpstr>
      <vt:lpstr>BEFORE WE CONTINUE…</vt:lpstr>
      <vt:lpstr>Huge THANKS for your support &amp; TRUST!</vt:lpstr>
      <vt:lpstr>These events are not Exactly free</vt:lpstr>
      <vt:lpstr>Mentorship program ON Patreon</vt:lpstr>
      <vt:lpstr>Identifying boundaries</vt:lpstr>
      <vt:lpstr>Identifying boundaries</vt:lpstr>
      <vt:lpstr>Identifying boundaries</vt:lpstr>
      <vt:lpstr>Identifying boundaries</vt:lpstr>
      <vt:lpstr>Identifying boundaries</vt:lpstr>
      <vt:lpstr>THE API GATEWAY</vt:lpstr>
      <vt:lpstr>Direct Client-Server Communication</vt:lpstr>
      <vt:lpstr>Direct Client-Server Communication</vt:lpstr>
      <vt:lpstr>THE API GATEWAY</vt:lpstr>
      <vt:lpstr>THE API GATEWAY</vt:lpstr>
      <vt:lpstr>THE API GATEWAY</vt:lpstr>
      <vt:lpstr>THE API GATEWAY</vt:lpstr>
      <vt:lpstr>THE API GATEWAY - Benefits</vt:lpstr>
      <vt:lpstr>THE API GATEWAY - Drawbacks</vt:lpstr>
      <vt:lpstr>BEFORE WE CONTINUE…</vt:lpstr>
      <vt:lpstr>C# Multithreading Workshop</vt:lpstr>
      <vt:lpstr>ASP.NET Clean Architecture Workshop</vt:lpstr>
      <vt:lpstr>SOFTUNI ASP.NET MICROSERVICES COURSES</vt:lpstr>
      <vt:lpstr>Communication</vt:lpstr>
      <vt:lpstr>Communication Types</vt:lpstr>
      <vt:lpstr>Communication Types</vt:lpstr>
      <vt:lpstr>Communication Patterns</vt:lpstr>
      <vt:lpstr>HTTP And REST</vt:lpstr>
      <vt:lpstr>Web sockets</vt:lpstr>
      <vt:lpstr>Asynchronous messages</vt:lpstr>
      <vt:lpstr>Single receiver</vt:lpstr>
      <vt:lpstr>Multiple receivers</vt:lpstr>
      <vt:lpstr>Asynchronous messages - Problems</vt:lpstr>
      <vt:lpstr>Asynchronous messages – atomicity</vt:lpstr>
      <vt:lpstr>Asynchronous messages – atomicity</vt:lpstr>
      <vt:lpstr>Asynchronous messages – atomicity</vt:lpstr>
      <vt:lpstr>OTHER Considerations</vt:lpstr>
      <vt:lpstr>VERSIONING</vt:lpstr>
      <vt:lpstr>addressability</vt:lpstr>
      <vt:lpstr>UI Based on Microservices</vt:lpstr>
      <vt:lpstr>HEALTH</vt:lpstr>
      <vt:lpstr>Avoiding Disasters</vt:lpstr>
      <vt:lpstr>Avoiding Disasters</vt:lpstr>
      <vt:lpstr>Avoiding Disasters</vt:lpstr>
      <vt:lpstr>CONTAINERS</vt:lpstr>
      <vt:lpstr>Containerization </vt:lpstr>
      <vt:lpstr>DOCKER </vt:lpstr>
      <vt:lpstr>Containers VS Virtual MACHINES </vt:lpstr>
      <vt:lpstr>Docker Terminology</vt:lpstr>
      <vt:lpstr>Docker Terminology</vt:lpstr>
      <vt:lpstr>Docker Terminology</vt:lpstr>
      <vt:lpstr>Development process</vt:lpstr>
      <vt:lpstr>Development process</vt:lpstr>
      <vt:lpstr>ORCHESTRATION</vt:lpstr>
      <vt:lpstr>DEPLOYMENT</vt:lpstr>
      <vt:lpstr>KUBERNETES</vt:lpstr>
      <vt:lpstr>KUBERNETES</vt:lpstr>
      <vt:lpstr>Verdict</vt:lpstr>
      <vt:lpstr>The microservices Decision Tree</vt:lpstr>
      <vt:lpstr>FINAL WORDS</vt:lpstr>
      <vt:lpstr>Summary</vt:lpstr>
      <vt:lpstr>Upcoming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870</cp:revision>
  <dcterms:created xsi:type="dcterms:W3CDTF">2017-03-28T09:08:48Z</dcterms:created>
  <dcterms:modified xsi:type="dcterms:W3CDTF">2020-04-23T13:32:52Z</dcterms:modified>
</cp:coreProperties>
</file>